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56" r:id="rId3"/>
    <p:sldId id="257" r:id="rId4"/>
    <p:sldId id="259" r:id="rId5"/>
    <p:sldId id="258" r:id="rId6"/>
    <p:sldId id="261" r:id="rId7"/>
    <p:sldId id="260" r:id="rId8"/>
    <p:sldId id="263" r:id="rId9"/>
    <p:sldId id="264" r:id="rId10"/>
    <p:sldId id="265" r:id="rId12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6666"/>
    <a:srgbClr val="FC0280"/>
    <a:srgbClr val="FD66FF"/>
    <a:srgbClr val="CC66FF"/>
    <a:srgbClr val="0F80FF"/>
    <a:srgbClr val="66CCFF"/>
    <a:srgbClr val="66FFFF"/>
    <a:srgbClr val="074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36000" cy="36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jpeg>
</file>

<file path=ppt/media/image13.png>
</file>

<file path=ppt/media/image14.jpeg>
</file>

<file path=ppt/media/image15.jpeg>
</file>

<file path=ppt/media/image16.png>
</file>

<file path=ppt/media/image17.jpeg>
</file>

<file path=ppt/media/image18.png>
</file>

<file path=ppt/media/image19.jpeg>
</file>

<file path=ppt/media/image2.png>
</file>

<file path=ppt/media/image20.jpeg>
</file>

<file path=ppt/media/image21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.xml"/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18.png"/><Relationship Id="rId6" Type="http://schemas.openxmlformats.org/officeDocument/2006/relationships/image" Target="../media/image17.jpeg"/><Relationship Id="rId5" Type="http://schemas.openxmlformats.org/officeDocument/2006/relationships/image" Target="../media/image16.png"/><Relationship Id="rId4" Type="http://schemas.openxmlformats.org/officeDocument/2006/relationships/image" Target="../media/image15.jpeg"/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image" Target="../media/image12.jpe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image" Target="../media/image1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335280" y="574675"/>
            <a:ext cx="16668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VGG16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立方体 5"/>
          <p:cNvSpPr/>
          <p:nvPr/>
        </p:nvSpPr>
        <p:spPr>
          <a:xfrm>
            <a:off x="227330" y="3371850"/>
            <a:ext cx="766445" cy="781050"/>
          </a:xfrm>
          <a:prstGeom prst="cube">
            <a:avLst>
              <a:gd name="adj" fmla="val 6361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8105" y="1927225"/>
            <a:ext cx="10655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  <a:t>输入图像</a:t>
            </a:r>
            <a:endParaRPr lang="zh-CN" altLang="en-US" sz="1200"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latin typeface="微软雅黑" panose="020B0503020204020204" charset="-122"/>
                <a:ea typeface="微软雅黑" panose="020B0503020204020204" charset="-122"/>
              </a:rPr>
              <a:t>224x224x3</a:t>
            </a:r>
            <a:endParaRPr lang="en-US" altLang="zh-CN" sz="12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立方体 7"/>
          <p:cNvSpPr/>
          <p:nvPr/>
        </p:nvSpPr>
        <p:spPr>
          <a:xfrm>
            <a:off x="1072515" y="3091815"/>
            <a:ext cx="1041400" cy="1054100"/>
          </a:xfrm>
          <a:prstGeom prst="cube">
            <a:avLst>
              <a:gd name="adj" fmla="val 31402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立方体 13"/>
          <p:cNvSpPr/>
          <p:nvPr/>
        </p:nvSpPr>
        <p:spPr>
          <a:xfrm>
            <a:off x="4809490" y="212852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立方体 14"/>
          <p:cNvSpPr/>
          <p:nvPr/>
        </p:nvSpPr>
        <p:spPr>
          <a:xfrm>
            <a:off x="5046980" y="212852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立方体 15"/>
          <p:cNvSpPr/>
          <p:nvPr/>
        </p:nvSpPr>
        <p:spPr>
          <a:xfrm>
            <a:off x="5298440" y="2117725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立方体 16"/>
          <p:cNvSpPr/>
          <p:nvPr/>
        </p:nvSpPr>
        <p:spPr>
          <a:xfrm>
            <a:off x="5578475" y="2204720"/>
            <a:ext cx="1959610" cy="1948180"/>
          </a:xfrm>
          <a:prstGeom prst="cube">
            <a:avLst>
              <a:gd name="adj" fmla="val 9504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立方体 17"/>
          <p:cNvSpPr/>
          <p:nvPr/>
        </p:nvSpPr>
        <p:spPr>
          <a:xfrm>
            <a:off x="5993130" y="107823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立方体 18"/>
          <p:cNvSpPr/>
          <p:nvPr/>
        </p:nvSpPr>
        <p:spPr>
          <a:xfrm>
            <a:off x="6209030" y="107823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立方体 19"/>
          <p:cNvSpPr/>
          <p:nvPr/>
        </p:nvSpPr>
        <p:spPr>
          <a:xfrm>
            <a:off x="6435725" y="107823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立方体 20"/>
          <p:cNvSpPr/>
          <p:nvPr/>
        </p:nvSpPr>
        <p:spPr>
          <a:xfrm>
            <a:off x="6638290" y="1188720"/>
            <a:ext cx="2980690" cy="2974975"/>
          </a:xfrm>
          <a:prstGeom prst="cube">
            <a:avLst>
              <a:gd name="adj" fmla="val 97976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立方体 21"/>
          <p:cNvSpPr/>
          <p:nvPr/>
        </p:nvSpPr>
        <p:spPr>
          <a:xfrm>
            <a:off x="7071360" y="118872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立方体 22"/>
          <p:cNvSpPr/>
          <p:nvPr/>
        </p:nvSpPr>
        <p:spPr>
          <a:xfrm>
            <a:off x="7185660" y="118872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立方体 23"/>
          <p:cNvSpPr/>
          <p:nvPr/>
        </p:nvSpPr>
        <p:spPr>
          <a:xfrm>
            <a:off x="7308850" y="118872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5" name="立方体 24"/>
          <p:cNvSpPr/>
          <p:nvPr/>
        </p:nvSpPr>
        <p:spPr>
          <a:xfrm>
            <a:off x="7447280" y="1188720"/>
            <a:ext cx="2980690" cy="2974975"/>
          </a:xfrm>
          <a:prstGeom prst="cube">
            <a:avLst>
              <a:gd name="adj" fmla="val 9880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6" name="直接连接符 25"/>
          <p:cNvCxnSpPr/>
          <p:nvPr/>
        </p:nvCxnSpPr>
        <p:spPr>
          <a:xfrm flipV="1">
            <a:off x="7980680" y="51308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flipV="1">
            <a:off x="8221980" y="51308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 flipV="1">
            <a:off x="8425815" y="53086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1136015" y="455485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conv1_1</a:t>
            </a:r>
            <a:endParaRPr lang="zh-CN" altLang="en-US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3x3x64@1</a:t>
            </a:r>
            <a:endParaRPr lang="en-US" altLang="zh-CN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735455" y="455485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conv1_2</a:t>
            </a:r>
            <a:endParaRPr lang="zh-CN" altLang="en-US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3x3x64@1</a:t>
            </a:r>
            <a:endParaRPr lang="en-US" altLang="zh-CN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2969260" y="455485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conv2_1</a:t>
            </a:r>
            <a:endParaRPr lang="zh-CN" altLang="en-US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3x3x128@1</a:t>
            </a:r>
            <a:endParaRPr lang="en-US" altLang="zh-CN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3474085" y="455485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conv2_2</a:t>
            </a:r>
            <a:endParaRPr lang="zh-CN" altLang="en-US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3x3x128@1</a:t>
            </a:r>
            <a:endParaRPr lang="en-US" altLang="zh-CN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4189730" y="51485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4655820" y="51485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5120640" y="51485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5273040" y="4721860"/>
            <a:ext cx="6108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5717540" y="472186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6193790" y="472186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6202680" y="430593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6664960" y="430593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7155815" y="428815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2279015" y="455485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0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10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10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3945890" y="455485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9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9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9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5554980" y="512381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6625590" y="470789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7605395" y="427672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1405255" y="1923415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conv1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224x224x64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2728595" y="192341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1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112x112x64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3981450" y="1923415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conv2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112x112x128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5008245" y="192341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56x56x128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7517765" y="4152265"/>
            <a:ext cx="68580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4096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7990205" y="4152265"/>
            <a:ext cx="68580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4096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5974080" y="168021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conv3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56x56x256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6883400" y="1424940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3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28x28x256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7747635" y="90297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conv4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28x28x512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8629015" y="45148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4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14x14x512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9511030" y="80899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conv5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14x14x512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10237470" y="387350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5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1" name="立方体 60"/>
          <p:cNvSpPr/>
          <p:nvPr/>
        </p:nvSpPr>
        <p:spPr>
          <a:xfrm>
            <a:off x="1816735" y="3091815"/>
            <a:ext cx="1041400" cy="1054100"/>
          </a:xfrm>
          <a:prstGeom prst="cube">
            <a:avLst>
              <a:gd name="adj" fmla="val 31402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立方体 9"/>
          <p:cNvSpPr/>
          <p:nvPr/>
        </p:nvSpPr>
        <p:spPr>
          <a:xfrm>
            <a:off x="2586355" y="3434080"/>
            <a:ext cx="725170" cy="718820"/>
          </a:xfrm>
          <a:prstGeom prst="cube">
            <a:avLst>
              <a:gd name="adj" fmla="val 57560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立方体 10"/>
          <p:cNvSpPr/>
          <p:nvPr/>
        </p:nvSpPr>
        <p:spPr>
          <a:xfrm>
            <a:off x="3225165" y="2694305"/>
            <a:ext cx="1457325" cy="1469390"/>
          </a:xfrm>
          <a:prstGeom prst="cube">
            <a:avLst>
              <a:gd name="adj" fmla="val 74553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立方体 11"/>
          <p:cNvSpPr/>
          <p:nvPr/>
        </p:nvSpPr>
        <p:spPr>
          <a:xfrm>
            <a:off x="3667125" y="2694305"/>
            <a:ext cx="1457325" cy="1469390"/>
          </a:xfrm>
          <a:prstGeom prst="cube">
            <a:avLst>
              <a:gd name="adj" fmla="val 74553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立方体 12"/>
          <p:cNvSpPr/>
          <p:nvPr/>
        </p:nvSpPr>
        <p:spPr>
          <a:xfrm>
            <a:off x="4124325" y="2922905"/>
            <a:ext cx="1243965" cy="1229995"/>
          </a:xfrm>
          <a:prstGeom prst="cube">
            <a:avLst>
              <a:gd name="adj" fmla="val 85838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8456930" y="4151630"/>
            <a:ext cx="116268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1000+Softmax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601470" y="1078230"/>
            <a:ext cx="3775075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171450" indent="-171450" algn="l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卷积后的激活函数都是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ReLU</a:t>
            </a:r>
            <a:endParaRPr lang="en-US" altLang="zh-CN" sz="12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171450" indent="-171450" algn="l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每层全连接后都用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ReLU</a:t>
            </a: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，前两层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Dropout</a:t>
            </a:r>
            <a:endParaRPr lang="en-US" altLang="zh-CN" sz="12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335280" y="574675"/>
            <a:ext cx="16668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VGG19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立方体 5"/>
          <p:cNvSpPr/>
          <p:nvPr/>
        </p:nvSpPr>
        <p:spPr>
          <a:xfrm>
            <a:off x="227330" y="3371850"/>
            <a:ext cx="766445" cy="781050"/>
          </a:xfrm>
          <a:prstGeom prst="cube">
            <a:avLst>
              <a:gd name="adj" fmla="val 6361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8105" y="1927225"/>
            <a:ext cx="10655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  <a:t>输入图像</a:t>
            </a:r>
            <a:endParaRPr lang="zh-CN" altLang="en-US" sz="1200"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latin typeface="微软雅黑" panose="020B0503020204020204" charset="-122"/>
                <a:ea typeface="微软雅黑" panose="020B0503020204020204" charset="-122"/>
              </a:rPr>
              <a:t>224x224x3</a:t>
            </a:r>
            <a:endParaRPr lang="en-US" altLang="zh-CN" sz="12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立方体 7"/>
          <p:cNvSpPr/>
          <p:nvPr/>
        </p:nvSpPr>
        <p:spPr>
          <a:xfrm>
            <a:off x="1072515" y="3091815"/>
            <a:ext cx="1041400" cy="1054100"/>
          </a:xfrm>
          <a:prstGeom prst="cube">
            <a:avLst>
              <a:gd name="adj" fmla="val 31402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立方体 13"/>
          <p:cNvSpPr/>
          <p:nvPr/>
        </p:nvSpPr>
        <p:spPr>
          <a:xfrm>
            <a:off x="4631690" y="212852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立方体 14"/>
          <p:cNvSpPr/>
          <p:nvPr/>
        </p:nvSpPr>
        <p:spPr>
          <a:xfrm>
            <a:off x="4869180" y="212852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立方体 15"/>
          <p:cNvSpPr/>
          <p:nvPr/>
        </p:nvSpPr>
        <p:spPr>
          <a:xfrm>
            <a:off x="5108575" y="212979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立方体 16"/>
          <p:cNvSpPr/>
          <p:nvPr/>
        </p:nvSpPr>
        <p:spPr>
          <a:xfrm>
            <a:off x="5578475" y="2204720"/>
            <a:ext cx="1959610" cy="1948180"/>
          </a:xfrm>
          <a:prstGeom prst="cube">
            <a:avLst>
              <a:gd name="adj" fmla="val 9504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立方体 17"/>
          <p:cNvSpPr/>
          <p:nvPr/>
        </p:nvSpPr>
        <p:spPr>
          <a:xfrm>
            <a:off x="5993130" y="107823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立方体 18"/>
          <p:cNvSpPr/>
          <p:nvPr/>
        </p:nvSpPr>
        <p:spPr>
          <a:xfrm>
            <a:off x="6209030" y="107823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立方体 19"/>
          <p:cNvSpPr/>
          <p:nvPr/>
        </p:nvSpPr>
        <p:spPr>
          <a:xfrm>
            <a:off x="6399530" y="1090295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立方体 20"/>
          <p:cNvSpPr/>
          <p:nvPr/>
        </p:nvSpPr>
        <p:spPr>
          <a:xfrm>
            <a:off x="6780530" y="1188720"/>
            <a:ext cx="2980690" cy="2974975"/>
          </a:xfrm>
          <a:prstGeom prst="cube">
            <a:avLst>
              <a:gd name="adj" fmla="val 97976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立方体 21"/>
          <p:cNvSpPr/>
          <p:nvPr/>
        </p:nvSpPr>
        <p:spPr>
          <a:xfrm>
            <a:off x="7071360" y="118872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立方体 22"/>
          <p:cNvSpPr/>
          <p:nvPr/>
        </p:nvSpPr>
        <p:spPr>
          <a:xfrm>
            <a:off x="7185660" y="118872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立方体 23"/>
          <p:cNvSpPr/>
          <p:nvPr/>
        </p:nvSpPr>
        <p:spPr>
          <a:xfrm>
            <a:off x="7308850" y="118872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5" name="立方体 24"/>
          <p:cNvSpPr/>
          <p:nvPr/>
        </p:nvSpPr>
        <p:spPr>
          <a:xfrm>
            <a:off x="7553960" y="1188720"/>
            <a:ext cx="2980690" cy="2974975"/>
          </a:xfrm>
          <a:prstGeom prst="cube">
            <a:avLst>
              <a:gd name="adj" fmla="val 9880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6" name="直接连接符 25"/>
          <p:cNvCxnSpPr/>
          <p:nvPr/>
        </p:nvCxnSpPr>
        <p:spPr>
          <a:xfrm flipV="1">
            <a:off x="8016240" y="51308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flipV="1">
            <a:off x="8257540" y="51308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 flipV="1">
            <a:off x="8461375" y="53086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1136015" y="455485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conv1_1</a:t>
            </a:r>
            <a:endParaRPr lang="zh-CN" altLang="en-US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3x3x64@1</a:t>
            </a:r>
            <a:endParaRPr lang="en-US" altLang="zh-CN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735455" y="455485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conv1_2</a:t>
            </a:r>
            <a:endParaRPr lang="zh-CN" altLang="en-US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3x3x64@1</a:t>
            </a:r>
            <a:endParaRPr lang="en-US" altLang="zh-CN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2969260" y="455485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conv2_1</a:t>
            </a:r>
            <a:endParaRPr lang="zh-CN" altLang="en-US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3x3x128@1</a:t>
            </a:r>
            <a:endParaRPr lang="en-US" altLang="zh-CN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3474085" y="455485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conv2_2</a:t>
            </a:r>
            <a:endParaRPr lang="zh-CN" altLang="en-US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3x3x128@1</a:t>
            </a:r>
            <a:endParaRPr lang="en-US" altLang="zh-CN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3798570" y="51485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4264660" y="51485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4729480" y="51485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5273040" y="4721860"/>
            <a:ext cx="6108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5717540" y="472186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6193790" y="472186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6202680" y="430593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6664960" y="430593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7155815" y="428815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2279015" y="455485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0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10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10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3945890" y="455485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9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9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9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5554980" y="512381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6625590" y="470789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7605395" y="427672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1405255" y="1923415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conv1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224x224x64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2728595" y="192341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1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112x112x64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3981450" y="1923415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conv2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112x112x128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5008245" y="192341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56x56x128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7517765" y="4152265"/>
            <a:ext cx="68580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4096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7990205" y="4152265"/>
            <a:ext cx="68580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4096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8456930" y="4151630"/>
            <a:ext cx="116268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1000+Softmax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5974080" y="168021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conv3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56x56x256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6883400" y="1424940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3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28x28x256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7747635" y="90297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conv4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28x28x512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8629015" y="45148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4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14x14x512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9511030" y="80899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conv5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14x14x512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10237470" y="387350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5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1" name="立方体 60"/>
          <p:cNvSpPr/>
          <p:nvPr/>
        </p:nvSpPr>
        <p:spPr>
          <a:xfrm>
            <a:off x="1816735" y="3091815"/>
            <a:ext cx="1041400" cy="1054100"/>
          </a:xfrm>
          <a:prstGeom prst="cube">
            <a:avLst>
              <a:gd name="adj" fmla="val 31402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立方体 9"/>
          <p:cNvSpPr/>
          <p:nvPr/>
        </p:nvSpPr>
        <p:spPr>
          <a:xfrm>
            <a:off x="2586355" y="3434080"/>
            <a:ext cx="725170" cy="718820"/>
          </a:xfrm>
          <a:prstGeom prst="cube">
            <a:avLst>
              <a:gd name="adj" fmla="val 57560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立方体 10"/>
          <p:cNvSpPr/>
          <p:nvPr/>
        </p:nvSpPr>
        <p:spPr>
          <a:xfrm>
            <a:off x="3225165" y="2694305"/>
            <a:ext cx="1457325" cy="1469390"/>
          </a:xfrm>
          <a:prstGeom prst="cube">
            <a:avLst>
              <a:gd name="adj" fmla="val 74553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立方体 11"/>
          <p:cNvSpPr/>
          <p:nvPr/>
        </p:nvSpPr>
        <p:spPr>
          <a:xfrm>
            <a:off x="3667125" y="2694305"/>
            <a:ext cx="1457325" cy="1469390"/>
          </a:xfrm>
          <a:prstGeom prst="cube">
            <a:avLst>
              <a:gd name="adj" fmla="val 74553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立方体 12"/>
          <p:cNvSpPr/>
          <p:nvPr/>
        </p:nvSpPr>
        <p:spPr>
          <a:xfrm>
            <a:off x="4124325" y="2922905"/>
            <a:ext cx="1243965" cy="1229995"/>
          </a:xfrm>
          <a:prstGeom prst="cube">
            <a:avLst>
              <a:gd name="adj" fmla="val 85838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1601470" y="1078230"/>
            <a:ext cx="3775075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171450" indent="-171450" algn="l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卷积后的激活函数都是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ReLU</a:t>
            </a:r>
            <a:endParaRPr lang="en-US" altLang="zh-CN" sz="12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171450" indent="-171450" algn="l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每层全连接后都用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ReLU</a:t>
            </a: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，前两层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Dropout</a:t>
            </a:r>
            <a:endParaRPr lang="en-US" altLang="zh-CN" sz="12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立方体 2"/>
          <p:cNvSpPr/>
          <p:nvPr/>
        </p:nvSpPr>
        <p:spPr>
          <a:xfrm>
            <a:off x="5332095" y="2125980"/>
            <a:ext cx="2048510" cy="2035175"/>
          </a:xfrm>
          <a:prstGeom prst="cube">
            <a:avLst>
              <a:gd name="adj" fmla="val 91971"/>
            </a:avLst>
          </a:prstGeom>
          <a:solidFill>
            <a:srgbClr val="66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立方体 3"/>
          <p:cNvSpPr/>
          <p:nvPr/>
        </p:nvSpPr>
        <p:spPr>
          <a:xfrm>
            <a:off x="6598920" y="1086485"/>
            <a:ext cx="3093085" cy="3074670"/>
          </a:xfrm>
          <a:prstGeom prst="cube">
            <a:avLst>
              <a:gd name="adj" fmla="val 96736"/>
            </a:avLst>
          </a:prstGeom>
          <a:solidFill>
            <a:srgbClr val="66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立方体 8"/>
          <p:cNvSpPr/>
          <p:nvPr/>
        </p:nvSpPr>
        <p:spPr>
          <a:xfrm>
            <a:off x="7435850" y="1197610"/>
            <a:ext cx="2980690" cy="2974975"/>
          </a:xfrm>
          <a:prstGeom prst="cube">
            <a:avLst>
              <a:gd name="adj" fmla="val 97976"/>
            </a:avLst>
          </a:prstGeom>
          <a:solidFill>
            <a:srgbClr val="66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2" name="文本框 51"/>
          <p:cNvSpPr txBox="1"/>
          <p:nvPr/>
        </p:nvSpPr>
        <p:spPr>
          <a:xfrm>
            <a:off x="5150485" y="513651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conv3_4</a:t>
            </a:r>
            <a:endParaRPr lang="zh-CN" altLang="en-US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6383020" y="509905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conv4_4</a:t>
            </a:r>
            <a:endParaRPr lang="zh-CN" altLang="en-US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7380605" y="461708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conv5_4</a:t>
            </a:r>
            <a:endParaRPr lang="zh-CN" altLang="en-US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335280" y="574675"/>
            <a:ext cx="45485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OverFeat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RCNN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5765" y="1337945"/>
            <a:ext cx="2129155" cy="2148205"/>
          </a:xfrm>
          <a:prstGeom prst="rect">
            <a:avLst/>
          </a:prstGeom>
        </p:spPr>
      </p:pic>
      <p:pic>
        <p:nvPicPr>
          <p:cNvPr id="54" name="图片 5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420" y="4441825"/>
            <a:ext cx="4128770" cy="1597660"/>
          </a:xfrm>
          <a:prstGeom prst="rect">
            <a:avLst/>
          </a:prstGeom>
        </p:spPr>
      </p:pic>
      <p:pic>
        <p:nvPicPr>
          <p:cNvPr id="66" name="图片 6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5090" y="1620520"/>
            <a:ext cx="4246880" cy="1758315"/>
          </a:xfrm>
          <a:prstGeom prst="rect">
            <a:avLst/>
          </a:prstGeom>
        </p:spPr>
      </p:pic>
      <p:pic>
        <p:nvPicPr>
          <p:cNvPr id="52" name="图片 5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4310" y="1255395"/>
            <a:ext cx="3713480" cy="2313305"/>
          </a:xfrm>
          <a:prstGeom prst="rect">
            <a:avLst/>
          </a:prstGeom>
        </p:spPr>
      </p:pic>
      <p:sp>
        <p:nvSpPr>
          <p:cNvPr id="64" name="文本框 63"/>
          <p:cNvSpPr txBox="1"/>
          <p:nvPr/>
        </p:nvSpPr>
        <p:spPr>
          <a:xfrm>
            <a:off x="5506720" y="3146425"/>
            <a:ext cx="86995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227x227x3</a:t>
            </a:r>
            <a:endParaRPr lang="en-US" altLang="zh-CN" sz="10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772795" y="3486150"/>
            <a:ext cx="13950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1.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输入图像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8" name="文本框 67"/>
          <p:cNvSpPr txBox="1"/>
          <p:nvPr/>
        </p:nvSpPr>
        <p:spPr>
          <a:xfrm>
            <a:off x="2830195" y="3486150"/>
            <a:ext cx="20046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2.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提取区域小图（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~2K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9" name="文本框 68"/>
          <p:cNvSpPr txBox="1"/>
          <p:nvPr/>
        </p:nvSpPr>
        <p:spPr>
          <a:xfrm>
            <a:off x="1605915" y="6038850"/>
            <a:ext cx="20046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选择性搜索（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Selective Search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0" name="下箭头 69"/>
          <p:cNvSpPr/>
          <p:nvPr/>
        </p:nvSpPr>
        <p:spPr>
          <a:xfrm>
            <a:off x="1432560" y="4010660"/>
            <a:ext cx="431800" cy="395605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1" name="下箭头 70"/>
          <p:cNvSpPr/>
          <p:nvPr/>
        </p:nvSpPr>
        <p:spPr>
          <a:xfrm rot="10800000">
            <a:off x="3610610" y="4010660"/>
            <a:ext cx="431800" cy="395605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2" name="文本框 71"/>
          <p:cNvSpPr txBox="1"/>
          <p:nvPr/>
        </p:nvSpPr>
        <p:spPr>
          <a:xfrm>
            <a:off x="5116195" y="1313815"/>
            <a:ext cx="15220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图像仿射扭曲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6907530" y="3686175"/>
            <a:ext cx="2443480" cy="14198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r>
              <a:rPr 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pool5</a:t>
            </a: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6x6x256 = 9216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维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0" algn="l">
              <a:lnSpc>
                <a:spcPct val="90000"/>
              </a:lnSpc>
              <a:buFont typeface="Arial" panose="020B0604020202090204" pitchFamily="34" charset="0"/>
              <a:buNone/>
            </a:pP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      6.5% / 15%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非零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fc6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4096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维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0" algn="l">
              <a:lnSpc>
                <a:spcPct val="90000"/>
              </a:lnSpc>
              <a:buFont typeface="Arial" panose="020B0604020202090204" pitchFamily="34" charset="0"/>
              <a:buNone/>
            </a:pP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      71.2% / 20%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非零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fc7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: 4096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维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0" algn="l">
              <a:lnSpc>
                <a:spcPct val="90000"/>
              </a:lnSpc>
              <a:buFont typeface="Arial" panose="020B0604020202090204" pitchFamily="34" charset="0"/>
              <a:buNone/>
            </a:pP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 100% / 20%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非零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cxnSp>
        <p:nvCxnSpPr>
          <p:cNvPr id="74" name="直接箭头连接符 73"/>
          <p:cNvCxnSpPr/>
          <p:nvPr/>
        </p:nvCxnSpPr>
        <p:spPr>
          <a:xfrm flipH="1">
            <a:off x="9011920" y="2828290"/>
            <a:ext cx="663575" cy="924560"/>
          </a:xfrm>
          <a:prstGeom prst="straightConnector1">
            <a:avLst/>
          </a:prstGeom>
          <a:ln w="127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箭头连接符 74"/>
          <p:cNvCxnSpPr/>
          <p:nvPr/>
        </p:nvCxnSpPr>
        <p:spPr>
          <a:xfrm flipH="1">
            <a:off x="8759825" y="3391535"/>
            <a:ext cx="1183005" cy="1081405"/>
          </a:xfrm>
          <a:prstGeom prst="straightConnector1">
            <a:avLst/>
          </a:prstGeom>
          <a:ln w="127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椭圆 76"/>
          <p:cNvSpPr/>
          <p:nvPr/>
        </p:nvSpPr>
        <p:spPr>
          <a:xfrm>
            <a:off x="9698990" y="2581275"/>
            <a:ext cx="107950" cy="1193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8" name="椭圆 77"/>
          <p:cNvSpPr/>
          <p:nvPr/>
        </p:nvSpPr>
        <p:spPr>
          <a:xfrm>
            <a:off x="10194290" y="1746250"/>
            <a:ext cx="201295" cy="1535430"/>
          </a:xfrm>
          <a:prstGeom prst="ellipse">
            <a:avLst/>
          </a:prstGeom>
          <a:noFill/>
          <a:ln w="28575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9" name="椭圆 78"/>
          <p:cNvSpPr/>
          <p:nvPr/>
        </p:nvSpPr>
        <p:spPr>
          <a:xfrm>
            <a:off x="9907270" y="1753870"/>
            <a:ext cx="201295" cy="1535430"/>
          </a:xfrm>
          <a:prstGeom prst="ellipse">
            <a:avLst/>
          </a:prstGeom>
          <a:noFill/>
          <a:ln w="28575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80" name="直接箭头连接符 79"/>
          <p:cNvCxnSpPr/>
          <p:nvPr/>
        </p:nvCxnSpPr>
        <p:spPr>
          <a:xfrm flipH="1">
            <a:off x="8651875" y="3430270"/>
            <a:ext cx="1587500" cy="1510665"/>
          </a:xfrm>
          <a:prstGeom prst="straightConnector1">
            <a:avLst/>
          </a:prstGeom>
          <a:ln w="127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流程图: 对照 80"/>
          <p:cNvSpPr/>
          <p:nvPr/>
        </p:nvSpPr>
        <p:spPr>
          <a:xfrm>
            <a:off x="10497820" y="1954530"/>
            <a:ext cx="171450" cy="1204595"/>
          </a:xfrm>
          <a:prstGeom prst="flowChartCollate">
            <a:avLst/>
          </a:prstGeom>
          <a:noFill/>
          <a:ln w="38100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2" name="文本框 81"/>
          <p:cNvSpPr txBox="1"/>
          <p:nvPr/>
        </p:nvSpPr>
        <p:spPr>
          <a:xfrm>
            <a:off x="9102090" y="4128770"/>
            <a:ext cx="2555875" cy="995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删除旧分类器</a:t>
            </a:r>
            <a:r>
              <a:rPr lang="en-US" altLang="zh-CN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Softmax</a:t>
            </a:r>
            <a:endParaRPr lang="en-US" altLang="zh-CN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每一类都训练一个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二值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SVM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分类器（物体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+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背景）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83" name="直接箭头连接符 82"/>
          <p:cNvCxnSpPr/>
          <p:nvPr/>
        </p:nvCxnSpPr>
        <p:spPr>
          <a:xfrm flipH="1">
            <a:off x="10236200" y="3321050"/>
            <a:ext cx="287655" cy="864235"/>
          </a:xfrm>
          <a:prstGeom prst="straightConnector1">
            <a:avLst/>
          </a:prstGeom>
          <a:ln w="28575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矩形 83"/>
          <p:cNvSpPr/>
          <p:nvPr/>
        </p:nvSpPr>
        <p:spPr>
          <a:xfrm>
            <a:off x="10465435" y="1830705"/>
            <a:ext cx="612140" cy="14389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 b="1">
                <a:latin typeface="微软雅黑" panose="020B0503020204020204" charset="-122"/>
                <a:ea typeface="微软雅黑" panose="020B0503020204020204" charset="-122"/>
              </a:rPr>
              <a:t>SVM</a:t>
            </a:r>
            <a:endParaRPr lang="en-US" altLang="zh-CN" sz="14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5" name="文本框 84"/>
          <p:cNvSpPr txBox="1"/>
          <p:nvPr/>
        </p:nvSpPr>
        <p:spPr>
          <a:xfrm>
            <a:off x="11225530" y="2399665"/>
            <a:ext cx="64008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 b="1">
                <a:solidFill>
                  <a:schemeClr val="accent5"/>
                </a:solidFill>
                <a:latin typeface="微软雅黑" panose="020B0503020204020204" charset="-122"/>
                <a:ea typeface="微软雅黑" panose="020B0503020204020204" charset="-122"/>
              </a:rPr>
              <a:t>class</a:t>
            </a:r>
            <a:endParaRPr lang="en-US" altLang="zh-CN" sz="1400" b="1">
              <a:solidFill>
                <a:schemeClr val="accent5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86" name="直接连接符 85"/>
          <p:cNvCxnSpPr>
            <a:stCxn id="84" idx="3"/>
            <a:endCxn id="85" idx="1"/>
          </p:cNvCxnSpPr>
          <p:nvPr/>
        </p:nvCxnSpPr>
        <p:spPr>
          <a:xfrm>
            <a:off x="11042015" y="2550160"/>
            <a:ext cx="147955" cy="31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文本框 86"/>
          <p:cNvSpPr txBox="1"/>
          <p:nvPr/>
        </p:nvSpPr>
        <p:spPr>
          <a:xfrm>
            <a:off x="5805170" y="5306060"/>
            <a:ext cx="5139055" cy="6940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40000"/>
              </a:lnSpc>
            </a:pPr>
            <a:r>
              <a:rPr lang="zh-CN" altLang="en-US" sz="1600" b="1" u="sng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分类</a:t>
            </a:r>
            <a:r>
              <a:rPr lang="zh-CN" altLang="en-US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    </a:t>
            </a:r>
            <a:r>
              <a:rPr lang="en-US" altLang="zh-CN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	+      	 </a:t>
            </a:r>
            <a:r>
              <a:rPr lang="zh-CN" altLang="en-US" sz="1600" b="1" u="sng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定位</a:t>
            </a:r>
            <a:r>
              <a:rPr lang="zh-CN" altLang="en-US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	</a:t>
            </a:r>
            <a:r>
              <a:rPr lang="zh-CN" altLang="en-US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        </a:t>
            </a:r>
            <a:r>
              <a:rPr lang="en-US" altLang="zh-CN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+  	  </a:t>
            </a:r>
            <a:r>
              <a:rPr lang="zh-CN" altLang="en-US" sz="1600" b="1" u="sng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检测</a:t>
            </a:r>
            <a:endParaRPr lang="zh-CN" altLang="en-US" sz="1600" b="1" u="sng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SVM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分类器         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BoundingBox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回归器优化定位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	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多个分类器 </a:t>
            </a:r>
            <a:endParaRPr lang="zh-CN" altLang="en-US" sz="12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8" name="文本框 87"/>
          <p:cNvSpPr txBox="1"/>
          <p:nvPr/>
        </p:nvSpPr>
        <p:spPr>
          <a:xfrm>
            <a:off x="6836410" y="3321050"/>
            <a:ext cx="20046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3. CNN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提取特征向量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10310495" y="3486150"/>
            <a:ext cx="14839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4.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对小图分类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0" name="文本框 89"/>
          <p:cNvSpPr txBox="1"/>
          <p:nvPr/>
        </p:nvSpPr>
        <p:spPr>
          <a:xfrm>
            <a:off x="6517640" y="6146165"/>
            <a:ext cx="359092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预训练分类卷积网络 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+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定位问题微调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rcRect b="9820"/>
          <a:stretch>
            <a:fillRect/>
          </a:stretch>
        </p:blipFill>
        <p:spPr>
          <a:xfrm>
            <a:off x="3746500" y="5337810"/>
            <a:ext cx="2990850" cy="1498600"/>
          </a:xfrm>
          <a:prstGeom prst="rect">
            <a:avLst/>
          </a:prstGeom>
        </p:spPr>
      </p:pic>
      <p:sp>
        <p:nvSpPr>
          <p:cNvPr id="22" name="平行四边形 21"/>
          <p:cNvSpPr/>
          <p:nvPr/>
        </p:nvSpPr>
        <p:spPr>
          <a:xfrm rot="16200000" flipH="1">
            <a:off x="7454265" y="3357245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平行四边形 23"/>
          <p:cNvSpPr/>
          <p:nvPr/>
        </p:nvSpPr>
        <p:spPr>
          <a:xfrm rot="16200000" flipH="1">
            <a:off x="7574915" y="3357245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5" name="平行四边形 24"/>
          <p:cNvSpPr/>
          <p:nvPr/>
        </p:nvSpPr>
        <p:spPr>
          <a:xfrm rot="16200000" flipH="1">
            <a:off x="7697470" y="3357245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平行四边形 15"/>
          <p:cNvSpPr/>
          <p:nvPr/>
        </p:nvSpPr>
        <p:spPr>
          <a:xfrm rot="16200000" flipH="1">
            <a:off x="7454265" y="170815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平行四边形 16"/>
          <p:cNvSpPr/>
          <p:nvPr/>
        </p:nvSpPr>
        <p:spPr>
          <a:xfrm rot="16200000" flipH="1">
            <a:off x="7594600" y="170815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平行四边形 14"/>
          <p:cNvSpPr/>
          <p:nvPr/>
        </p:nvSpPr>
        <p:spPr>
          <a:xfrm rot="16200000" flipH="1">
            <a:off x="7715250" y="170815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35280" y="574675"/>
            <a:ext cx="45485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SPPnet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0" name="文本框 89"/>
          <p:cNvSpPr txBox="1"/>
          <p:nvPr/>
        </p:nvSpPr>
        <p:spPr>
          <a:xfrm>
            <a:off x="376555" y="1096645"/>
            <a:ext cx="467296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生成固定长度的特征向量，与输入图片的大小和尺度无关</a:t>
            </a:r>
            <a:endParaRPr lang="zh-CN" altLang="en-US" sz="14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66" name="图片 65"/>
          <p:cNvPicPr>
            <a:picLocks noChangeAspect="1"/>
          </p:cNvPicPr>
          <p:nvPr/>
        </p:nvPicPr>
        <p:blipFill>
          <a:blip r:embed="rId2"/>
          <a:srcRect r="21359"/>
          <a:stretch>
            <a:fillRect/>
          </a:stretch>
        </p:blipFill>
        <p:spPr>
          <a:xfrm>
            <a:off x="1539875" y="2027555"/>
            <a:ext cx="5730240" cy="3017520"/>
          </a:xfrm>
          <a:prstGeom prst="rect">
            <a:avLst/>
          </a:prstGeom>
        </p:spPr>
      </p:pic>
      <p:sp>
        <p:nvSpPr>
          <p:cNvPr id="2" name="平行四边形 1"/>
          <p:cNvSpPr/>
          <p:nvPr/>
        </p:nvSpPr>
        <p:spPr>
          <a:xfrm rot="16200000" flipH="1">
            <a:off x="7836535" y="170942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4" name="直接连接符 3"/>
          <p:cNvCxnSpPr/>
          <p:nvPr/>
        </p:nvCxnSpPr>
        <p:spPr>
          <a:xfrm>
            <a:off x="8573135" y="1492250"/>
            <a:ext cx="0" cy="92646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 flipV="1">
            <a:off x="8291195" y="1717675"/>
            <a:ext cx="525145" cy="50863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4" name="组合 13"/>
          <p:cNvGrpSpPr/>
          <p:nvPr/>
        </p:nvGrpSpPr>
        <p:grpSpPr>
          <a:xfrm>
            <a:off x="8291830" y="1381760"/>
            <a:ext cx="525145" cy="1181100"/>
            <a:chOff x="11982" y="2110"/>
            <a:chExt cx="827" cy="1860"/>
          </a:xfrm>
        </p:grpSpPr>
        <p:cxnSp>
          <p:nvCxnSpPr>
            <p:cNvPr id="7" name="直接连接符 6"/>
            <p:cNvCxnSpPr/>
            <p:nvPr/>
          </p:nvCxnSpPr>
          <p:spPr>
            <a:xfrm>
              <a:off x="12616" y="2110"/>
              <a:ext cx="0" cy="14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/>
          </p:nvCxnSpPr>
          <p:spPr>
            <a:xfrm>
              <a:off x="12204" y="2512"/>
              <a:ext cx="0" cy="14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 flipV="1">
              <a:off x="11982" y="2970"/>
              <a:ext cx="827" cy="8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 flipV="1">
              <a:off x="11983" y="2312"/>
              <a:ext cx="827" cy="8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平行四边形 18"/>
          <p:cNvSpPr/>
          <p:nvPr/>
        </p:nvSpPr>
        <p:spPr>
          <a:xfrm rot="16200000" flipH="1">
            <a:off x="7837805" y="3357245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0" name="直接连接符 19"/>
          <p:cNvCxnSpPr/>
          <p:nvPr/>
        </p:nvCxnSpPr>
        <p:spPr>
          <a:xfrm>
            <a:off x="8555355" y="3156585"/>
            <a:ext cx="0" cy="92646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 flipV="1">
            <a:off x="8292465" y="3365500"/>
            <a:ext cx="525145" cy="50863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平行四边形 22"/>
          <p:cNvSpPr/>
          <p:nvPr/>
        </p:nvSpPr>
        <p:spPr>
          <a:xfrm rot="16200000" flipH="1">
            <a:off x="7417435" y="496951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6" name="平行四边形 25"/>
          <p:cNvSpPr/>
          <p:nvPr/>
        </p:nvSpPr>
        <p:spPr>
          <a:xfrm rot="16200000" flipH="1">
            <a:off x="7559040" y="496951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平行四边形 26"/>
          <p:cNvSpPr/>
          <p:nvPr/>
        </p:nvSpPr>
        <p:spPr>
          <a:xfrm rot="16200000" flipH="1">
            <a:off x="7677785" y="496951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平行四边形 27"/>
          <p:cNvSpPr/>
          <p:nvPr/>
        </p:nvSpPr>
        <p:spPr>
          <a:xfrm rot="16200000" flipH="1">
            <a:off x="7800975" y="496951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9348470" y="1324610"/>
            <a:ext cx="76200" cy="207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矩形 29"/>
          <p:cNvSpPr/>
          <p:nvPr/>
        </p:nvSpPr>
        <p:spPr>
          <a:xfrm>
            <a:off x="9348470" y="1581150"/>
            <a:ext cx="76200" cy="207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矩形 30"/>
          <p:cNvSpPr/>
          <p:nvPr/>
        </p:nvSpPr>
        <p:spPr>
          <a:xfrm>
            <a:off x="9348470" y="2067560"/>
            <a:ext cx="76200" cy="207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矩形 31"/>
          <p:cNvSpPr/>
          <p:nvPr/>
        </p:nvSpPr>
        <p:spPr>
          <a:xfrm>
            <a:off x="9348470" y="2324100"/>
            <a:ext cx="76200" cy="207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矩形 32"/>
          <p:cNvSpPr/>
          <p:nvPr/>
        </p:nvSpPr>
        <p:spPr>
          <a:xfrm>
            <a:off x="9348470" y="3107690"/>
            <a:ext cx="76200" cy="2076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9348470" y="3364230"/>
            <a:ext cx="76200" cy="2076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9348470" y="3637280"/>
            <a:ext cx="76200" cy="2076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9348470" y="3893820"/>
            <a:ext cx="76200" cy="2076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9348470" y="5092700"/>
            <a:ext cx="76200" cy="20764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9159240" y="1639570"/>
            <a:ext cx="459740" cy="40068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pPr algn="ctr"/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...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8764905" y="2563495"/>
            <a:ext cx="11163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400">
                <a:latin typeface="微软雅黑" panose="020B0503020204020204" charset="-122"/>
                <a:ea typeface="微软雅黑" panose="020B0503020204020204" charset="-122"/>
              </a:rPr>
              <a:t>16x256-d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1" name="右箭头 40"/>
          <p:cNvSpPr/>
          <p:nvPr/>
        </p:nvSpPr>
        <p:spPr>
          <a:xfrm>
            <a:off x="8907145" y="1826260"/>
            <a:ext cx="252095" cy="360045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文本框 41"/>
          <p:cNvSpPr txBox="1"/>
          <p:nvPr/>
        </p:nvSpPr>
        <p:spPr>
          <a:xfrm>
            <a:off x="8773795" y="4101465"/>
            <a:ext cx="11163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400">
                <a:latin typeface="微软雅黑" panose="020B0503020204020204" charset="-122"/>
                <a:ea typeface="微软雅黑" panose="020B0503020204020204" charset="-122"/>
              </a:rPr>
              <a:t>4x256-d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8790305" y="5300345"/>
            <a:ext cx="11163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400">
                <a:latin typeface="微软雅黑" panose="020B0503020204020204" charset="-122"/>
                <a:ea typeface="微软雅黑" panose="020B0503020204020204" charset="-122"/>
              </a:rPr>
              <a:t>256-d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4" name="右箭头 43"/>
          <p:cNvSpPr/>
          <p:nvPr/>
        </p:nvSpPr>
        <p:spPr>
          <a:xfrm>
            <a:off x="8907145" y="3439795"/>
            <a:ext cx="252095" cy="360045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5" name="右箭头 44"/>
          <p:cNvSpPr/>
          <p:nvPr/>
        </p:nvSpPr>
        <p:spPr>
          <a:xfrm>
            <a:off x="8907145" y="5016500"/>
            <a:ext cx="252095" cy="360045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51" name="组合 50"/>
          <p:cNvGrpSpPr/>
          <p:nvPr/>
        </p:nvGrpSpPr>
        <p:grpSpPr>
          <a:xfrm>
            <a:off x="9950450" y="2380615"/>
            <a:ext cx="459740" cy="1206500"/>
            <a:chOff x="15243" y="2572"/>
            <a:chExt cx="724" cy="1900"/>
          </a:xfrm>
        </p:grpSpPr>
        <p:sp>
          <p:nvSpPr>
            <p:cNvPr id="46" name="矩形 45"/>
            <p:cNvSpPr/>
            <p:nvPr/>
          </p:nvSpPr>
          <p:spPr>
            <a:xfrm>
              <a:off x="15541" y="2572"/>
              <a:ext cx="120" cy="3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7" name="矩形 46"/>
            <p:cNvSpPr/>
            <p:nvPr/>
          </p:nvSpPr>
          <p:spPr>
            <a:xfrm>
              <a:off x="15541" y="2976"/>
              <a:ext cx="120" cy="3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8" name="矩形 47"/>
            <p:cNvSpPr/>
            <p:nvPr/>
          </p:nvSpPr>
          <p:spPr>
            <a:xfrm>
              <a:off x="15541" y="3742"/>
              <a:ext cx="120" cy="3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/>
          </p:nvSpPr>
          <p:spPr>
            <a:xfrm>
              <a:off x="15541" y="4146"/>
              <a:ext cx="120" cy="3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15243" y="3068"/>
              <a:ext cx="724" cy="631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p>
              <a:pPr algn="ctr"/>
              <a:r>
                <a:rPr lang="en-US" altLang="zh-CN" b="1">
                  <a:latin typeface="微软雅黑" panose="020B0503020204020204" charset="-122"/>
                  <a:ea typeface="微软雅黑" panose="020B0503020204020204" charset="-122"/>
                </a:rPr>
                <a:t>...</a:t>
              </a:r>
              <a:endParaRPr lang="en-US" altLang="zh-CN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10128250" y="3650615"/>
            <a:ext cx="76200" cy="993140"/>
            <a:chOff x="14267" y="4751"/>
            <a:chExt cx="120" cy="1564"/>
          </a:xfrm>
        </p:grpSpPr>
        <p:sp>
          <p:nvSpPr>
            <p:cNvPr id="52" name="矩形 51"/>
            <p:cNvSpPr/>
            <p:nvPr/>
          </p:nvSpPr>
          <p:spPr>
            <a:xfrm>
              <a:off x="14267" y="4751"/>
              <a:ext cx="120" cy="327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3" name="矩形 52"/>
            <p:cNvSpPr/>
            <p:nvPr/>
          </p:nvSpPr>
          <p:spPr>
            <a:xfrm>
              <a:off x="14267" y="5155"/>
              <a:ext cx="120" cy="327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4" name="矩形 53"/>
            <p:cNvSpPr/>
            <p:nvPr/>
          </p:nvSpPr>
          <p:spPr>
            <a:xfrm>
              <a:off x="14267" y="5585"/>
              <a:ext cx="120" cy="327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5" name="矩形 54"/>
            <p:cNvSpPr/>
            <p:nvPr/>
          </p:nvSpPr>
          <p:spPr>
            <a:xfrm>
              <a:off x="14267" y="5989"/>
              <a:ext cx="120" cy="327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57" name="矩形 56"/>
          <p:cNvSpPr/>
          <p:nvPr/>
        </p:nvSpPr>
        <p:spPr>
          <a:xfrm>
            <a:off x="10125710" y="4713605"/>
            <a:ext cx="76200" cy="20764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8" name="右大括号 57"/>
          <p:cNvSpPr/>
          <p:nvPr/>
        </p:nvSpPr>
        <p:spPr>
          <a:xfrm>
            <a:off x="9687560" y="1820545"/>
            <a:ext cx="270510" cy="3456305"/>
          </a:xfrm>
          <a:prstGeom prst="rightBrace">
            <a:avLst>
              <a:gd name="adj1" fmla="val 220264"/>
              <a:gd name="adj2" fmla="val 50000"/>
            </a:avLst>
          </a:prstGeom>
          <a:ln w="28575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7545705" y="1199515"/>
            <a:ext cx="2886710" cy="4987925"/>
          </a:xfrm>
          <a:prstGeom prst="rect">
            <a:avLst/>
          </a:prstGeom>
          <a:noFill/>
          <a:ln w="19050">
            <a:prstDash val="sys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60" name="图片 59"/>
          <p:cNvPicPr>
            <a:picLocks noChangeAspect="1"/>
          </p:cNvPicPr>
          <p:nvPr/>
        </p:nvPicPr>
        <p:blipFill>
          <a:blip r:embed="rId2"/>
          <a:srcRect l="80518"/>
          <a:stretch>
            <a:fillRect/>
          </a:stretch>
        </p:blipFill>
        <p:spPr>
          <a:xfrm>
            <a:off x="10447020" y="2353945"/>
            <a:ext cx="1047750" cy="2227580"/>
          </a:xfrm>
          <a:prstGeom prst="rect">
            <a:avLst/>
          </a:prstGeom>
        </p:spPr>
      </p:pic>
      <p:sp>
        <p:nvSpPr>
          <p:cNvPr id="61" name="文本框 60"/>
          <p:cNvSpPr txBox="1"/>
          <p:nvPr/>
        </p:nvSpPr>
        <p:spPr>
          <a:xfrm>
            <a:off x="7193915" y="847725"/>
            <a:ext cx="359092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Spatial Pyramid Pooling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空间金字塔池化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9834880" y="5045075"/>
            <a:ext cx="6121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固定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长度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7289165" y="6227445"/>
            <a:ext cx="27533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Max Pooling @ 256 depth </a:t>
            </a:r>
            <a:endParaRPr lang="en-US" altLang="zh-CN" sz="14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7677150" y="2601595"/>
            <a:ext cx="111633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5x5@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步长</a:t>
            </a:r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4</a:t>
            </a:r>
            <a:endParaRPr 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7611110" y="4267835"/>
            <a:ext cx="111633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7x7@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步长</a:t>
            </a:r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6</a:t>
            </a:r>
            <a:endParaRPr 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7611110" y="5916295"/>
            <a:ext cx="126111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13x13@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步长</a:t>
            </a:r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13</a:t>
            </a:r>
            <a:endParaRPr 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9" name="左大括号 68"/>
          <p:cNvSpPr/>
          <p:nvPr/>
        </p:nvSpPr>
        <p:spPr>
          <a:xfrm>
            <a:off x="7332345" y="1882140"/>
            <a:ext cx="180340" cy="3455670"/>
          </a:xfrm>
          <a:prstGeom prst="leftBrace">
            <a:avLst>
              <a:gd name="adj1" fmla="val 319014"/>
              <a:gd name="adj2" fmla="val 50000"/>
            </a:avLst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endParaRPr lang="zh-CN" altLang="en-US">
              <a:sym typeface="+mn-ea"/>
            </a:endParaRPr>
          </a:p>
        </p:txBody>
      </p:sp>
      <p:pic>
        <p:nvPicPr>
          <p:cNvPr id="70" name="图片 69"/>
          <p:cNvPicPr>
            <a:picLocks noChangeAspect="1"/>
          </p:cNvPicPr>
          <p:nvPr/>
        </p:nvPicPr>
        <p:blipFill>
          <a:blip r:embed="rId3"/>
          <a:srcRect l="21527"/>
          <a:stretch>
            <a:fillRect/>
          </a:stretch>
        </p:blipFill>
        <p:spPr>
          <a:xfrm>
            <a:off x="180340" y="3166745"/>
            <a:ext cx="1481455" cy="1270000"/>
          </a:xfrm>
          <a:prstGeom prst="rect">
            <a:avLst/>
          </a:prstGeom>
        </p:spPr>
      </p:pic>
      <p:grpSp>
        <p:nvGrpSpPr>
          <p:cNvPr id="73" name="组合 72"/>
          <p:cNvGrpSpPr/>
          <p:nvPr/>
        </p:nvGrpSpPr>
        <p:grpSpPr>
          <a:xfrm>
            <a:off x="4173220" y="4180205"/>
            <a:ext cx="1234440" cy="1096010"/>
            <a:chOff x="4207" y="7900"/>
            <a:chExt cx="2356" cy="2082"/>
          </a:xfrm>
        </p:grpSpPr>
        <p:pic>
          <p:nvPicPr>
            <p:cNvPr id="72" name="图片 71"/>
            <p:cNvPicPr>
              <a:picLocks noChangeAspect="1"/>
            </p:cNvPicPr>
            <p:nvPr/>
          </p:nvPicPr>
          <p:blipFill>
            <a:blip r:embed="rId4"/>
            <a:srcRect l="24825"/>
            <a:stretch>
              <a:fillRect/>
            </a:stretch>
          </p:blipFill>
          <p:spPr>
            <a:xfrm>
              <a:off x="4207" y="7900"/>
              <a:ext cx="2356" cy="2083"/>
            </a:xfrm>
            <a:prstGeom prst="rect">
              <a:avLst/>
            </a:prstGeom>
          </p:spPr>
        </p:pic>
        <p:pic>
          <p:nvPicPr>
            <p:cNvPr id="71" name="图片 70"/>
            <p:cNvPicPr preferRelativeResize="0"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460" y="8116"/>
              <a:ext cx="690" cy="1691"/>
            </a:xfrm>
            <a:prstGeom prst="rect">
              <a:avLst/>
            </a:prstGeom>
            <a:blipFill rotWithShape="1">
              <a:blip r:embed="rId6">
                <a:alphaModFix amt="73000"/>
              </a:blip>
              <a:tile tx="12700" ty="12700" sx="100000" sy="100000" flip="none" algn="tl"/>
            </a:blipFill>
          </p:spPr>
        </p:pic>
      </p:grpSp>
      <p:cxnSp>
        <p:nvCxnSpPr>
          <p:cNvPr id="74" name="曲线连接符 73"/>
          <p:cNvCxnSpPr>
            <a:stCxn id="70" idx="2"/>
            <a:endCxn id="72" idx="1"/>
          </p:cNvCxnSpPr>
          <p:nvPr/>
        </p:nvCxnSpPr>
        <p:spPr>
          <a:xfrm rot="5400000" flipV="1">
            <a:off x="2401253" y="2956878"/>
            <a:ext cx="292100" cy="3251835"/>
          </a:xfrm>
          <a:prstGeom prst="curvedConnector2">
            <a:avLst/>
          </a:prstGeom>
          <a:ln w="19050">
            <a:solidFill>
              <a:srgbClr val="00B0F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箭头连接符 74"/>
          <p:cNvCxnSpPr>
            <a:stCxn id="71" idx="3"/>
          </p:cNvCxnSpPr>
          <p:nvPr/>
        </p:nvCxnSpPr>
        <p:spPr>
          <a:xfrm flipV="1">
            <a:off x="5191125" y="3933190"/>
            <a:ext cx="2165350" cy="805815"/>
          </a:xfrm>
          <a:prstGeom prst="straightConnector1">
            <a:avLst/>
          </a:prstGeom>
          <a:ln w="1905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文本框 75"/>
          <p:cNvSpPr txBox="1"/>
          <p:nvPr/>
        </p:nvSpPr>
        <p:spPr>
          <a:xfrm>
            <a:off x="143510" y="4787265"/>
            <a:ext cx="3719195" cy="1037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10000"/>
              </a:lnSpc>
            </a:pPr>
            <a:r>
              <a:rPr lang="zh-CN" altLang="en-US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将输入图片的区域小图 映射到</a:t>
            </a:r>
            <a:endParaRPr lang="zh-CN" altLang="en-US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l">
              <a:lnSpc>
                <a:spcPct val="110000"/>
              </a:lnSpc>
            </a:pPr>
            <a:r>
              <a:rPr lang="en-US" altLang="zh-CN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conv_5 </a:t>
            </a:r>
            <a:r>
              <a:rPr lang="zh-CN" altLang="en-US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的特征图对应的区域小图上</a:t>
            </a:r>
            <a:endParaRPr lang="zh-CN" altLang="en-US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l">
              <a:lnSpc>
                <a:spcPct val="110000"/>
              </a:lnSpc>
            </a:pPr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窗口的左上</a:t>
            </a:r>
            <a:r>
              <a:rPr lang="en-US" altLang="zh-CN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/</a:t>
            </a:r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右下 对应 特征图窗口的像素点</a:t>
            </a:r>
            <a:endParaRPr lang="zh-CN" altLang="en-US" sz="14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l">
              <a:lnSpc>
                <a:spcPct val="110000"/>
              </a:lnSpc>
            </a:pPr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选择合适的偏移量</a:t>
            </a:r>
            <a:r>
              <a:rPr lang="en-US" altLang="zh-CN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endParaRPr lang="en-US" altLang="zh-CN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7" name="文本框 76"/>
          <p:cNvSpPr txBox="1"/>
          <p:nvPr/>
        </p:nvSpPr>
        <p:spPr>
          <a:xfrm>
            <a:off x="5407660" y="4307840"/>
            <a:ext cx="1636395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conv_5 </a:t>
            </a:r>
            <a:endParaRPr lang="en-US" altLang="zh-CN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区域小图执行</a:t>
            </a:r>
            <a:r>
              <a:rPr lang="en-US" altLang="zh-CN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SPP </a:t>
            </a:r>
            <a:endParaRPr lang="en-US" altLang="zh-CN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4" name="矩形 83"/>
          <p:cNvSpPr/>
          <p:nvPr/>
        </p:nvSpPr>
        <p:spPr>
          <a:xfrm>
            <a:off x="11184890" y="2348230"/>
            <a:ext cx="612140" cy="22707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 b="1">
                <a:latin typeface="微软雅黑" panose="020B0503020204020204" charset="-122"/>
                <a:ea typeface="微软雅黑" panose="020B0503020204020204" charset="-122"/>
              </a:rPr>
              <a:t>SVM</a:t>
            </a:r>
            <a:endParaRPr lang="en-US" altLang="zh-CN" sz="1400" b="1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Fast-RCNN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2" name="文本框 81"/>
          <p:cNvSpPr txBox="1"/>
          <p:nvPr/>
        </p:nvSpPr>
        <p:spPr>
          <a:xfrm>
            <a:off x="6050280" y="5534660"/>
            <a:ext cx="2406650" cy="6940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40000"/>
              </a:lnSpc>
            </a:pPr>
            <a:r>
              <a:rPr lang="en-US" altLang="zh-CN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ROI pooling </a:t>
            </a:r>
            <a:endParaRPr lang="en-US" altLang="zh-CN" sz="14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可以看做</a:t>
            </a:r>
            <a:r>
              <a:rPr lang="en-US" altLang="zh-CN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SPP</a:t>
            </a: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的一个特例</a:t>
            </a:r>
            <a:endParaRPr lang="zh-CN" altLang="en-US" sz="14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3785" y="1397635"/>
            <a:ext cx="6142990" cy="2385695"/>
          </a:xfrm>
          <a:prstGeom prst="rect">
            <a:avLst/>
          </a:prstGeom>
        </p:spPr>
      </p:pic>
      <p:pic>
        <p:nvPicPr>
          <p:cNvPr id="10" name="图片 9" descr="pyr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4475" y="4357370"/>
            <a:ext cx="3479165" cy="2096135"/>
          </a:xfrm>
          <a:prstGeom prst="rect">
            <a:avLst/>
          </a:prstGeom>
        </p:spPr>
      </p:pic>
      <p:sp>
        <p:nvSpPr>
          <p:cNvPr id="12" name="下箭头 11"/>
          <p:cNvSpPr/>
          <p:nvPr/>
        </p:nvSpPr>
        <p:spPr>
          <a:xfrm>
            <a:off x="3875405" y="3922395"/>
            <a:ext cx="540385" cy="612140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2861945" y="5734050"/>
            <a:ext cx="138430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conv5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6528435" y="4458970"/>
            <a:ext cx="15220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只取一个 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pooling layer</a:t>
            </a:r>
            <a:endParaRPr lang="en-US" altLang="zh-CN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5" name="上箭头 14"/>
          <p:cNvSpPr/>
          <p:nvPr/>
        </p:nvSpPr>
        <p:spPr>
          <a:xfrm>
            <a:off x="4869815" y="3594735"/>
            <a:ext cx="504190" cy="540385"/>
          </a:xfrm>
          <a:prstGeom prst="upArrow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4560570" y="4152265"/>
            <a:ext cx="117094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ROI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池化层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7" name="左箭头 16"/>
          <p:cNvSpPr/>
          <p:nvPr/>
        </p:nvSpPr>
        <p:spPr>
          <a:xfrm>
            <a:off x="6309995" y="4534535"/>
            <a:ext cx="396240" cy="432435"/>
          </a:xfrm>
          <a:prstGeom prst="leftArrow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FCN </a:t>
            </a:r>
            <a:r>
              <a:rPr lang="zh-CN" altLang="en-US" sz="2800" b="1">
                <a:latin typeface="微软雅黑" panose="020B0503020204020204" charset="-122"/>
                <a:ea typeface="微软雅黑" panose="020B0503020204020204" charset="-122"/>
              </a:rPr>
              <a:t>全卷积网络</a:t>
            </a:r>
            <a:endParaRPr lang="zh-CN" altLang="en-US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Faster-RCNN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5605" y="1739900"/>
            <a:ext cx="11159490" cy="25654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510" y="4269740"/>
            <a:ext cx="2783840" cy="161480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65760" y="5996940"/>
            <a:ext cx="3101975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40000"/>
              </a:lnSpc>
            </a:pPr>
            <a:r>
              <a:rPr 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conv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Anchor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投射回原图像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, </a:t>
            </a:r>
            <a:endParaRPr lang="en-US" altLang="zh-CN" sz="12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特征图像素点作为原图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Anchor Box 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中心点</a:t>
            </a:r>
            <a:endParaRPr lang="zh-CN" altLang="en-US" sz="12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8400" y="4540885"/>
            <a:ext cx="3240405" cy="117157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991360" y="4636770"/>
            <a:ext cx="1329055" cy="998220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2186305" y="4540885"/>
            <a:ext cx="216535" cy="216535"/>
          </a:xfrm>
          <a:prstGeom prst="rect">
            <a:avLst/>
          </a:prstGeom>
          <a:solidFill>
            <a:srgbClr val="92D05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8" name="直接箭头连接符 17"/>
          <p:cNvCxnSpPr/>
          <p:nvPr/>
        </p:nvCxnSpPr>
        <p:spPr>
          <a:xfrm flipV="1">
            <a:off x="929005" y="4625975"/>
            <a:ext cx="1390015" cy="179705"/>
          </a:xfrm>
          <a:prstGeom prst="straightConnector1">
            <a:avLst/>
          </a:prstGeom>
          <a:ln w="28575">
            <a:solidFill>
              <a:schemeClr val="accent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椭圆 18"/>
          <p:cNvSpPr/>
          <p:nvPr/>
        </p:nvSpPr>
        <p:spPr>
          <a:xfrm>
            <a:off x="2256790" y="4611370"/>
            <a:ext cx="75565" cy="75565"/>
          </a:xfrm>
          <a:prstGeom prst="ellipse">
            <a:avLst/>
          </a:prstGeom>
          <a:solidFill>
            <a:srgbClr val="C0000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4197350" y="5174615"/>
            <a:ext cx="75565" cy="75565"/>
          </a:xfrm>
          <a:prstGeom prst="ellipse">
            <a:avLst/>
          </a:prstGeom>
          <a:solidFill>
            <a:srgbClr val="C0000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2" name="曲线连接符 21"/>
          <p:cNvCxnSpPr>
            <a:endCxn id="7" idx="1"/>
          </p:cNvCxnSpPr>
          <p:nvPr/>
        </p:nvCxnSpPr>
        <p:spPr>
          <a:xfrm>
            <a:off x="2402840" y="4686935"/>
            <a:ext cx="1305560" cy="440055"/>
          </a:xfrm>
          <a:prstGeom prst="curvedConnector3">
            <a:avLst>
              <a:gd name="adj1" fmla="val 50049"/>
            </a:avLst>
          </a:prstGeom>
          <a:ln w="28575">
            <a:solidFill>
              <a:srgbClr val="92D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3669030" y="5800725"/>
            <a:ext cx="849630" cy="8661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40000"/>
              </a:lnSpc>
            </a:pPr>
            <a:r>
              <a:rPr lang="zh-CN" altLang="en-US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</a:rPr>
              <a:t>中心点</a:t>
            </a:r>
            <a:endParaRPr lang="zh-CN" altLang="en-US" sz="1200" b="1">
              <a:solidFill>
                <a:srgbClr val="FC028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en-US" altLang="zh-CN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</a:rPr>
              <a:t>3</a:t>
            </a:r>
            <a:r>
              <a:rPr lang="zh-CN" altLang="en-US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</a:rPr>
              <a:t>个尺度</a:t>
            </a:r>
            <a:endParaRPr lang="zh-CN" altLang="en-US" sz="1200" b="1">
              <a:solidFill>
                <a:srgbClr val="FC028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en-US" altLang="zh-CN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</a:rPr>
              <a:t>3</a:t>
            </a:r>
            <a:r>
              <a:rPr lang="zh-CN" altLang="en-US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</a:rPr>
              <a:t>个比例</a:t>
            </a:r>
            <a:endParaRPr lang="zh-CN" altLang="en-US" sz="1200" b="1">
              <a:solidFill>
                <a:srgbClr val="FC028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4518660" y="5884545"/>
            <a:ext cx="1273175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40000"/>
              </a:lnSpc>
            </a:pPr>
            <a:r>
              <a:rPr lang="en-US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</a:rPr>
              <a:t>Anchor Box</a:t>
            </a:r>
            <a:endParaRPr lang="en-US" sz="1200" b="1">
              <a:solidFill>
                <a:srgbClr val="FC028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</a:rPr>
              <a:t>在原图中的显示</a:t>
            </a:r>
            <a:endParaRPr lang="zh-CN" altLang="en-US" sz="1200" b="1">
              <a:solidFill>
                <a:srgbClr val="FC028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5692775" y="5894705"/>
            <a:ext cx="1273175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40000"/>
              </a:lnSpc>
            </a:pPr>
            <a:r>
              <a:rPr lang="zh-CN" altLang="en-US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</a:rPr>
              <a:t>原图中所有的</a:t>
            </a:r>
            <a:endParaRPr lang="zh-CN" altLang="en-US" sz="1200" b="1">
              <a:solidFill>
                <a:srgbClr val="FC028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en-US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Anchor Box</a:t>
            </a:r>
            <a:endParaRPr lang="zh-CN" altLang="en-US" sz="1200" b="1">
              <a:solidFill>
                <a:srgbClr val="FC028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3716655" y="2567940"/>
            <a:ext cx="167894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RPN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采用全卷积网络</a:t>
            </a:r>
            <a:endParaRPr lang="zh-CN" alt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2632075" y="1681480"/>
            <a:ext cx="901700" cy="467995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3x3 conv </a:t>
            </a:r>
            <a:endParaRPr lang="en-US" altLang="zh-CN" sz="10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512 output channels</a:t>
            </a:r>
            <a:endParaRPr lang="en-US" altLang="zh-CN" sz="10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3736340" y="1395730"/>
            <a:ext cx="954405" cy="46799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1x1 conv 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2*K output channels</a:t>
            </a:r>
            <a:endParaRPr lang="en-US" altLang="zh-CN" sz="9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3736340" y="1905000"/>
            <a:ext cx="954405" cy="46799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1x1 conv 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4*K output channels</a:t>
            </a:r>
            <a:endParaRPr lang="en-US" altLang="zh-CN" sz="9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37" name="直接箭头连接符 36"/>
          <p:cNvCxnSpPr>
            <a:stCxn id="34" idx="3"/>
            <a:endCxn id="35" idx="1"/>
          </p:cNvCxnSpPr>
          <p:nvPr/>
        </p:nvCxnSpPr>
        <p:spPr>
          <a:xfrm flipV="1">
            <a:off x="3533775" y="1665605"/>
            <a:ext cx="202565" cy="28575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直接箭头连接符 37"/>
          <p:cNvCxnSpPr>
            <a:stCxn id="34" idx="3"/>
            <a:endCxn id="36" idx="1"/>
          </p:cNvCxnSpPr>
          <p:nvPr/>
        </p:nvCxnSpPr>
        <p:spPr>
          <a:xfrm>
            <a:off x="3533775" y="1951355"/>
            <a:ext cx="202565" cy="22352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文本框 39"/>
          <p:cNvSpPr txBox="1"/>
          <p:nvPr/>
        </p:nvSpPr>
        <p:spPr>
          <a:xfrm>
            <a:off x="2586355" y="2149475"/>
            <a:ext cx="94742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000" b="1">
                <a:solidFill>
                  <a:srgbClr val="FD6666"/>
                </a:solidFill>
                <a:latin typeface="微软雅黑" panose="020B0503020204020204" charset="-122"/>
                <a:ea typeface="微软雅黑" panose="020B0503020204020204" charset="-122"/>
              </a:rPr>
              <a:t>conv</a:t>
            </a:r>
            <a:endParaRPr lang="zh-CN" altLang="en-US" sz="1000" b="1">
              <a:solidFill>
                <a:srgbClr val="FD6666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D6666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1000" b="1">
              <a:solidFill>
                <a:srgbClr val="FD6666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41" name="直接箭头连接符 40"/>
          <p:cNvCxnSpPr/>
          <p:nvPr/>
        </p:nvCxnSpPr>
        <p:spPr>
          <a:xfrm flipH="1" flipV="1">
            <a:off x="3395980" y="2167890"/>
            <a:ext cx="16510" cy="743585"/>
          </a:xfrm>
          <a:prstGeom prst="straightConnector1">
            <a:avLst/>
          </a:prstGeom>
          <a:ln w="3175">
            <a:solidFill>
              <a:srgbClr val="FD6666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2" name="图片 41"/>
          <p:cNvPicPr>
            <a:picLocks noChangeAspect="1"/>
          </p:cNvPicPr>
          <p:nvPr/>
        </p:nvPicPr>
        <p:blipFill>
          <a:blip r:embed="rId5"/>
          <a:srcRect r="9285"/>
          <a:stretch>
            <a:fillRect/>
          </a:stretch>
        </p:blipFill>
        <p:spPr>
          <a:xfrm>
            <a:off x="7400925" y="4398645"/>
            <a:ext cx="1614805" cy="1443355"/>
          </a:xfrm>
          <a:prstGeom prst="rect">
            <a:avLst/>
          </a:prstGeom>
        </p:spPr>
      </p:pic>
      <p:sp>
        <p:nvSpPr>
          <p:cNvPr id="43" name="文本框 42"/>
          <p:cNvSpPr txBox="1"/>
          <p:nvPr/>
        </p:nvSpPr>
        <p:spPr>
          <a:xfrm>
            <a:off x="7400925" y="4329430"/>
            <a:ext cx="64897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128</a:t>
            </a:r>
            <a:endParaRPr lang="en-US" altLang="zh-CN" sz="120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8481060" y="4329430"/>
            <a:ext cx="64897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>
                <a:solidFill>
                  <a:schemeClr val="accent6"/>
                </a:solidFill>
                <a:latin typeface="微软雅黑" panose="020B0503020204020204" charset="-122"/>
                <a:ea typeface="微软雅黑" panose="020B0503020204020204" charset="-122"/>
              </a:rPr>
              <a:t>256</a:t>
            </a:r>
            <a:endParaRPr lang="en-US" altLang="zh-CN" sz="1200">
              <a:solidFill>
                <a:schemeClr val="accent6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7938770" y="4233545"/>
            <a:ext cx="64897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>
                <a:solidFill>
                  <a:srgbClr val="7030A0"/>
                </a:solidFill>
                <a:latin typeface="微软雅黑" panose="020B0503020204020204" charset="-122"/>
                <a:ea typeface="微软雅黑" panose="020B0503020204020204" charset="-122"/>
              </a:rPr>
              <a:t>512</a:t>
            </a:r>
            <a:endParaRPr lang="en-US" altLang="zh-CN" sz="1200">
              <a:solidFill>
                <a:srgbClr val="7030A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6967855" y="5783580"/>
            <a:ext cx="2341245" cy="8661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40000"/>
              </a:lnSpc>
            </a:pPr>
            <a:r>
              <a:rPr 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3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尺度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x 3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比例，</a:t>
            </a:r>
            <a:endParaRPr lang="zh-CN" altLang="en-US" sz="12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可以覆盖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800x600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原图像中的</a:t>
            </a:r>
            <a:endParaRPr lang="zh-CN" altLang="en-US" sz="12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几乎所有物体外框</a:t>
            </a:r>
            <a:endParaRPr lang="zh-CN" altLang="en-US" sz="12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3215005" y="3216275"/>
            <a:ext cx="41275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50</a:t>
            </a:r>
            <a:endParaRPr lang="en-US" altLang="zh-CN" sz="8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3312795" y="2840355"/>
            <a:ext cx="41275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37</a:t>
            </a:r>
            <a:endParaRPr lang="en-US" altLang="zh-CN" sz="8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3846195" y="1238885"/>
            <a:ext cx="73469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8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物体概率</a:t>
            </a:r>
            <a:endParaRPr lang="zh-CN" altLang="en-US" sz="8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3857625" y="2313940"/>
            <a:ext cx="73469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box </a:t>
            </a:r>
            <a:r>
              <a:rPr lang="zh-CN" altLang="en-US" sz="8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坐标</a:t>
            </a:r>
            <a:endParaRPr lang="zh-CN" altLang="en-US" sz="8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2569210" y="1250950"/>
            <a:ext cx="2908935" cy="1250950"/>
          </a:xfrm>
          <a:prstGeom prst="rect">
            <a:avLst/>
          </a:prstGeom>
          <a:noFill/>
          <a:ln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52" name="直接箭头连接符 51"/>
          <p:cNvCxnSpPr/>
          <p:nvPr/>
        </p:nvCxnSpPr>
        <p:spPr>
          <a:xfrm flipV="1">
            <a:off x="4690745" y="1411605"/>
            <a:ext cx="901700" cy="508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箭头连接符 52"/>
          <p:cNvCxnSpPr/>
          <p:nvPr/>
        </p:nvCxnSpPr>
        <p:spPr>
          <a:xfrm flipV="1">
            <a:off x="4692015" y="1931035"/>
            <a:ext cx="901700" cy="508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文本框 53"/>
          <p:cNvSpPr txBox="1"/>
          <p:nvPr/>
        </p:nvSpPr>
        <p:spPr>
          <a:xfrm>
            <a:off x="4627880" y="1781175"/>
            <a:ext cx="93218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正样本</a:t>
            </a: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IOU &gt;0.7</a:t>
            </a:r>
            <a:endParaRPr lang="en-US" altLang="zh-CN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负样本</a:t>
            </a: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IOU &lt;0.3</a:t>
            </a:r>
            <a:endParaRPr lang="en-US" altLang="zh-CN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4639945" y="1263015"/>
            <a:ext cx="76136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有物体</a:t>
            </a: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P &gt; 0</a:t>
            </a:r>
            <a:endParaRPr lang="en-US" altLang="zh-CN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无物体</a:t>
            </a: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P = 0</a:t>
            </a:r>
            <a:endParaRPr lang="en-US" altLang="zh-CN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4" name="矩形 83"/>
          <p:cNvSpPr/>
          <p:nvPr/>
        </p:nvSpPr>
        <p:spPr>
          <a:xfrm>
            <a:off x="5593715" y="1360170"/>
            <a:ext cx="762635" cy="619125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solidFill>
              <a:schemeClr val="bg1">
                <a:lumMod val="50000"/>
              </a:schemeClr>
            </a:solidFill>
            <a:prstDash val="dash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Loss 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Function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6563995" y="1360170"/>
            <a:ext cx="485775" cy="6191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NMS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57" name="右箭头 56"/>
          <p:cNvSpPr/>
          <p:nvPr/>
        </p:nvSpPr>
        <p:spPr>
          <a:xfrm>
            <a:off x="6381115" y="1575435"/>
            <a:ext cx="179705" cy="288290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59" name="肘形连接符 58"/>
          <p:cNvCxnSpPr>
            <a:stCxn id="56" idx="2"/>
          </p:cNvCxnSpPr>
          <p:nvPr/>
        </p:nvCxnSpPr>
        <p:spPr>
          <a:xfrm rot="5400000">
            <a:off x="6123305" y="1951355"/>
            <a:ext cx="620395" cy="746760"/>
          </a:xfrm>
          <a:prstGeom prst="bentConnector2">
            <a:avLst/>
          </a:prstGeom>
          <a:ln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文本框 59"/>
          <p:cNvSpPr txBox="1"/>
          <p:nvPr/>
        </p:nvSpPr>
        <p:spPr>
          <a:xfrm>
            <a:off x="5888355" y="2629535"/>
            <a:ext cx="58737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ROIs</a:t>
            </a:r>
            <a:endParaRPr lang="en-US" altLang="zh-CN" sz="12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6694170" y="2748280"/>
            <a:ext cx="925195" cy="6191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  <a:prstDash val="dash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ROI Pooling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807720" y="4042410"/>
            <a:ext cx="167894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生成 </a:t>
            </a:r>
            <a:r>
              <a:rPr 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Anchor Box</a:t>
            </a:r>
            <a:endParaRPr 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440690" y="4282440"/>
            <a:ext cx="8736965" cy="2383790"/>
          </a:xfrm>
          <a:prstGeom prst="rect">
            <a:avLst/>
          </a:prstGeom>
          <a:noFill/>
          <a:ln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文本框 66"/>
          <p:cNvSpPr txBox="1"/>
          <p:nvPr/>
        </p:nvSpPr>
        <p:spPr>
          <a:xfrm>
            <a:off x="737870" y="5812790"/>
            <a:ext cx="203581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000" b="1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</a:rPr>
              <a:t>经过</a:t>
            </a:r>
            <a:r>
              <a:rPr lang="en-US" altLang="zh-CN" sz="1000" b="1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</a:rPr>
              <a:t>CNN</a:t>
            </a:r>
            <a:r>
              <a:rPr lang="zh-CN" altLang="en-US" sz="1000" b="1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</a:rPr>
              <a:t>后，</a:t>
            </a:r>
            <a:r>
              <a:rPr lang="en-US" sz="1000" b="1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</a:rPr>
              <a:t>2</a:t>
            </a:r>
            <a:r>
              <a:rPr lang="zh-CN" altLang="en-US" sz="1000" b="1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</a:rPr>
              <a:t>图尺度相差 </a:t>
            </a:r>
            <a:r>
              <a:rPr lang="en-US" altLang="zh-CN" sz="1000" b="1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</a:rPr>
              <a:t>16</a:t>
            </a:r>
            <a:r>
              <a:rPr lang="zh-CN" altLang="en-US" sz="1000" b="1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</a:rPr>
              <a:t>倍</a:t>
            </a:r>
            <a:endParaRPr lang="zh-CN" altLang="en-US" sz="1000" b="1">
              <a:solidFill>
                <a:srgbClr val="92D05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68" name="图片 67"/>
          <p:cNvPicPr>
            <a:picLocks noChangeAspect="1"/>
          </p:cNvPicPr>
          <p:nvPr/>
        </p:nvPicPr>
        <p:blipFill>
          <a:blip r:embed="rId6"/>
          <a:srcRect l="39326" t="28848" r="38273" b="25167"/>
          <a:stretch>
            <a:fillRect/>
          </a:stretch>
        </p:blipFill>
        <p:spPr>
          <a:xfrm>
            <a:off x="5923915" y="3505835"/>
            <a:ext cx="1028065" cy="574675"/>
          </a:xfrm>
          <a:prstGeom prst="rect">
            <a:avLst/>
          </a:prstGeom>
        </p:spPr>
      </p:pic>
      <p:cxnSp>
        <p:nvCxnSpPr>
          <p:cNvPr id="70" name="肘形连接符 69"/>
          <p:cNvCxnSpPr/>
          <p:nvPr/>
        </p:nvCxnSpPr>
        <p:spPr>
          <a:xfrm>
            <a:off x="5596890" y="3489325"/>
            <a:ext cx="327025" cy="233045"/>
          </a:xfrm>
          <a:prstGeom prst="bentConnector3">
            <a:avLst>
              <a:gd name="adj1" fmla="val 3883"/>
            </a:avLst>
          </a:prstGeom>
          <a:ln>
            <a:solidFill>
              <a:schemeClr val="tx1">
                <a:lumMod val="65000"/>
                <a:lumOff val="3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文本框 70"/>
          <p:cNvSpPr txBox="1"/>
          <p:nvPr/>
        </p:nvSpPr>
        <p:spPr>
          <a:xfrm>
            <a:off x="4521835" y="3809365"/>
            <a:ext cx="150939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原图</a:t>
            </a:r>
            <a:r>
              <a:rPr lang="en-US" altLang="zh-CN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ROI </a:t>
            </a:r>
            <a:r>
              <a:rPr lang="zh-CN" alt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投射回 特征图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72" name="肘形连接符 71"/>
          <p:cNvCxnSpPr/>
          <p:nvPr/>
        </p:nvCxnSpPr>
        <p:spPr>
          <a:xfrm flipV="1">
            <a:off x="6951980" y="3522980"/>
            <a:ext cx="224155" cy="365125"/>
          </a:xfrm>
          <a:prstGeom prst="bentConnector2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文本框 72"/>
          <p:cNvSpPr txBox="1"/>
          <p:nvPr/>
        </p:nvSpPr>
        <p:spPr>
          <a:xfrm>
            <a:off x="6623685" y="332041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r>
              <a:rPr lang="en-US" altLang="zh-CN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ROI</a:t>
            </a:r>
            <a:r>
              <a:rPr lang="zh-CN" alt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池化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4" name="文本框 73"/>
          <p:cNvSpPr txBox="1"/>
          <p:nvPr/>
        </p:nvSpPr>
        <p:spPr>
          <a:xfrm>
            <a:off x="7960995" y="195643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7960995" y="2369820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6" name="文本框 75"/>
          <p:cNvSpPr txBox="1"/>
          <p:nvPr/>
        </p:nvSpPr>
        <p:spPr>
          <a:xfrm>
            <a:off x="7960995" y="308673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7" name="文本框 76"/>
          <p:cNvSpPr txBox="1"/>
          <p:nvPr/>
        </p:nvSpPr>
        <p:spPr>
          <a:xfrm>
            <a:off x="7969885" y="270446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8" name="文本框 77"/>
          <p:cNvSpPr txBox="1"/>
          <p:nvPr/>
        </p:nvSpPr>
        <p:spPr>
          <a:xfrm>
            <a:off x="7952105" y="342455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79" name="直接箭头连接符 78"/>
          <p:cNvCxnSpPr/>
          <p:nvPr/>
        </p:nvCxnSpPr>
        <p:spPr>
          <a:xfrm>
            <a:off x="8944610" y="2291715"/>
            <a:ext cx="459740" cy="45402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箭头连接符 79"/>
          <p:cNvCxnSpPr/>
          <p:nvPr/>
        </p:nvCxnSpPr>
        <p:spPr>
          <a:xfrm>
            <a:off x="8944610" y="2649220"/>
            <a:ext cx="423545" cy="27622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箭头连接符 80"/>
          <p:cNvCxnSpPr/>
          <p:nvPr/>
        </p:nvCxnSpPr>
        <p:spPr>
          <a:xfrm flipV="1">
            <a:off x="8944610" y="3141345"/>
            <a:ext cx="423545" cy="21653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箭头连接符 82"/>
          <p:cNvCxnSpPr/>
          <p:nvPr/>
        </p:nvCxnSpPr>
        <p:spPr>
          <a:xfrm flipV="1">
            <a:off x="8944610" y="3249295"/>
            <a:ext cx="423545" cy="41910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5" name="图片 8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38770" y="118745"/>
            <a:ext cx="4138295" cy="162687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7950835" y="168910"/>
            <a:ext cx="4138930" cy="1536700"/>
          </a:xfrm>
          <a:prstGeom prst="rect">
            <a:avLst/>
          </a:prstGeom>
          <a:noFill/>
          <a:ln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335280" y="574675"/>
            <a:ext cx="41948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FPN </a:t>
            </a:r>
            <a:r>
              <a:rPr lang="zh-CN" altLang="en-US" sz="2800" b="1">
                <a:latin typeface="微软雅黑" panose="020B0503020204020204" charset="-122"/>
                <a:ea typeface="微软雅黑" panose="020B0503020204020204" charset="-122"/>
              </a:rPr>
              <a:t>特征金字塔</a:t>
            </a:r>
            <a:r>
              <a:rPr lang="zh-CN" altLang="en-US" sz="2800" b="1">
                <a:latin typeface="微软雅黑" panose="020B0503020204020204" charset="-122"/>
                <a:ea typeface="微软雅黑" panose="020B0503020204020204" charset="-122"/>
              </a:rPr>
              <a:t>网络</a:t>
            </a:r>
            <a:endParaRPr lang="zh-CN" altLang="en-US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3" name="图片 2" descr="fpn_rp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30090" y="1665605"/>
            <a:ext cx="7440930" cy="2738120"/>
          </a:xfrm>
          <a:prstGeom prst="rect">
            <a:avLst/>
          </a:prstGeom>
        </p:spPr>
      </p:pic>
      <p:sp>
        <p:nvSpPr>
          <p:cNvPr id="61" name="文本框 60"/>
          <p:cNvSpPr txBox="1"/>
          <p:nvPr/>
        </p:nvSpPr>
        <p:spPr>
          <a:xfrm>
            <a:off x="4425315" y="4128135"/>
            <a:ext cx="175323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FPN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作为特征提取器</a:t>
            </a:r>
            <a:endParaRPr lang="zh-CN" alt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318885" y="4117340"/>
            <a:ext cx="175323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RPN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生成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ROIs</a:t>
            </a:r>
            <a:endParaRPr lang="en-US" altLang="zh-CN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rcRect l="1632"/>
          <a:stretch>
            <a:fillRect/>
          </a:stretch>
        </p:blipFill>
        <p:spPr>
          <a:xfrm>
            <a:off x="84455" y="1221740"/>
            <a:ext cx="4340860" cy="5169535"/>
          </a:xfrm>
          <a:prstGeom prst="rect">
            <a:avLst/>
          </a:prstGeom>
        </p:spPr>
      </p:pic>
      <p:sp>
        <p:nvSpPr>
          <p:cNvPr id="24" name="文本框 23"/>
          <p:cNvSpPr txBox="1"/>
          <p:nvPr/>
        </p:nvSpPr>
        <p:spPr>
          <a:xfrm>
            <a:off x="2332990" y="3439160"/>
            <a:ext cx="971550" cy="3492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40000"/>
              </a:lnSpc>
            </a:pPr>
            <a:r>
              <a:rPr lang="zh-CN" altLang="en-US" sz="12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元素相加</a:t>
            </a:r>
            <a:endParaRPr lang="zh-CN" altLang="en-US" sz="1200" b="1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552700" y="2479040"/>
            <a:ext cx="1675765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40000"/>
              </a:lnSpc>
            </a:pPr>
            <a:r>
              <a:rPr lang="en-US" altLang="zh-CN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</a:rPr>
              <a:t>3x3</a:t>
            </a:r>
            <a:r>
              <a:rPr lang="zh-CN" altLang="en-US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</a:rPr>
              <a:t>卷积将两张特征图合并，防止失真</a:t>
            </a:r>
            <a:endParaRPr lang="zh-CN" altLang="en-US" sz="1200" b="1">
              <a:solidFill>
                <a:srgbClr val="FC028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679575" y="1489075"/>
            <a:ext cx="1800860" cy="3492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40000"/>
              </a:lnSpc>
            </a:pPr>
            <a:r>
              <a:rPr lang="en-US" altLang="zh-CN" sz="12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1x1</a:t>
            </a:r>
            <a:r>
              <a:rPr lang="zh-CN" altLang="en-US" sz="12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卷积改变通道大小</a:t>
            </a:r>
            <a:endParaRPr lang="zh-CN" altLang="en-US" sz="1200" b="1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374255" y="4658360"/>
            <a:ext cx="228092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根据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ROI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的宽和高选择特征图</a:t>
            </a:r>
            <a:endParaRPr lang="zh-CN" alt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0120" y="4933950"/>
            <a:ext cx="2345055" cy="30924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2327</Words>
  <Application>WPS 表格</Application>
  <PresentationFormat>宽屏</PresentationFormat>
  <Paragraphs>400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0" baseType="lpstr">
      <vt:lpstr>Arial</vt:lpstr>
      <vt:lpstr>方正书宋_GBK</vt:lpstr>
      <vt:lpstr>Wingdings</vt:lpstr>
      <vt:lpstr>微软雅黑</vt:lpstr>
      <vt:lpstr>Calibri</vt:lpstr>
      <vt:lpstr>Helvetica Neue</vt:lpstr>
      <vt:lpstr>宋体</vt:lpstr>
      <vt:lpstr>Arial Unicode MS</vt:lpstr>
      <vt:lpstr>HYShuSongErKW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taylorguo</dc:creator>
  <cp:lastModifiedBy>taylorguo</cp:lastModifiedBy>
  <cp:revision>373</cp:revision>
  <dcterms:created xsi:type="dcterms:W3CDTF">2019-03-28T06:08:03Z</dcterms:created>
  <dcterms:modified xsi:type="dcterms:W3CDTF">2019-03-28T06:08:03Z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2052-1.0.0.1113</vt:lpwstr>
  </property>
</Properties>
</file>

<file path=docProps/thumbnail.jpeg>
</file>